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ij4FsFxcrwHtxsOg3MNA5fsRdbA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1ccd4962fa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1ccd4962f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1ccd4962fa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31ccd4962f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1ccd4962fa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1ccd4962f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1ccd4962fa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1ccd4962f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1ccd4962fa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1ccd4962f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4" name="Google Shape;1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1" name="Google Shape;7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7" name="Google Shape;7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0" name="Google Shape;2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sz="2400">
                <a:solidFill>
                  <a:schemeClr val="lt1"/>
                </a:solidFil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228600" lvl="2" marL="1371600" algn="l">
              <a:lnSpc>
                <a:spcPct val="90000"/>
              </a:lnSpc>
              <a:spcBef>
                <a:spcPts val="500"/>
              </a:spcBef>
              <a:spcAft>
                <a:spcPts val="0"/>
              </a:spcAft>
              <a:buClr>
                <a:schemeClr val="lt1"/>
              </a:buClr>
              <a:buSzPts val="1800"/>
              <a:buNone/>
              <a:defRPr sz="1800">
                <a:solidFill>
                  <a:schemeClr val="lt1"/>
                </a:solidFill>
              </a:defRPr>
            </a:lvl3pPr>
            <a:lvl4pPr indent="-228600" lvl="3" marL="1828800" algn="l">
              <a:lnSpc>
                <a:spcPct val="90000"/>
              </a:lnSpc>
              <a:spcBef>
                <a:spcPts val="500"/>
              </a:spcBef>
              <a:spcAft>
                <a:spcPts val="0"/>
              </a:spcAft>
              <a:buClr>
                <a:schemeClr val="lt1"/>
              </a:buClr>
              <a:buSzPts val="1600"/>
              <a:buNone/>
              <a:defRPr sz="1600">
                <a:solidFill>
                  <a:schemeClr val="lt1"/>
                </a:solidFill>
              </a:defRPr>
            </a:lvl4pPr>
            <a:lvl5pPr indent="-228600" lvl="4" marL="2286000" algn="l">
              <a:lnSpc>
                <a:spcPct val="90000"/>
              </a:lnSpc>
              <a:spcBef>
                <a:spcPts val="500"/>
              </a:spcBef>
              <a:spcAft>
                <a:spcPts val="0"/>
              </a:spcAft>
              <a:buClr>
                <a:schemeClr val="lt1"/>
              </a:buClr>
              <a:buSzPts val="1600"/>
              <a:buNone/>
              <a:defRPr sz="1600">
                <a:solidFill>
                  <a:schemeClr val="lt1"/>
                </a:solidFill>
              </a:defRPr>
            </a:lvl5pPr>
            <a:lvl6pPr indent="-228600" lvl="5" marL="2743200" algn="l">
              <a:lnSpc>
                <a:spcPct val="90000"/>
              </a:lnSpc>
              <a:spcBef>
                <a:spcPts val="500"/>
              </a:spcBef>
              <a:spcAft>
                <a:spcPts val="0"/>
              </a:spcAft>
              <a:buClr>
                <a:schemeClr val="lt1"/>
              </a:buClr>
              <a:buSzPts val="1600"/>
              <a:buNone/>
              <a:defRPr sz="1600">
                <a:solidFill>
                  <a:schemeClr val="lt1"/>
                </a:solidFill>
              </a:defRPr>
            </a:lvl6pPr>
            <a:lvl7pPr indent="-228600" lvl="6" marL="3200400" algn="l">
              <a:lnSpc>
                <a:spcPct val="90000"/>
              </a:lnSpc>
              <a:spcBef>
                <a:spcPts val="500"/>
              </a:spcBef>
              <a:spcAft>
                <a:spcPts val="0"/>
              </a:spcAft>
              <a:buClr>
                <a:schemeClr val="lt1"/>
              </a:buClr>
              <a:buSzPts val="1600"/>
              <a:buNone/>
              <a:defRPr sz="1600">
                <a:solidFill>
                  <a:schemeClr val="lt1"/>
                </a:solidFill>
              </a:defRPr>
            </a:lvl7pPr>
            <a:lvl8pPr indent="-228600" lvl="7" marL="3657600" algn="l">
              <a:lnSpc>
                <a:spcPct val="90000"/>
              </a:lnSpc>
              <a:spcBef>
                <a:spcPts val="500"/>
              </a:spcBef>
              <a:spcAft>
                <a:spcPts val="0"/>
              </a:spcAft>
              <a:buClr>
                <a:schemeClr val="lt1"/>
              </a:buClr>
              <a:buSzPts val="1600"/>
              <a:buNone/>
              <a:defRPr sz="1600">
                <a:solidFill>
                  <a:schemeClr val="lt1"/>
                </a:solidFill>
              </a:defRPr>
            </a:lvl8pPr>
            <a:lvl9pPr indent="-228600" lvl="8" marL="4114800" algn="l">
              <a:lnSpc>
                <a:spcPct val="90000"/>
              </a:lnSpc>
              <a:spcBef>
                <a:spcPts val="500"/>
              </a:spcBef>
              <a:spcAft>
                <a:spcPts val="0"/>
              </a:spcAft>
              <a:buClr>
                <a:schemeClr val="lt1"/>
              </a:buClr>
              <a:buSzPts val="1600"/>
              <a:buNone/>
              <a:defRPr sz="1600">
                <a:solidFill>
                  <a:schemeClr val="lt1"/>
                </a:solidFill>
              </a:defRPr>
            </a:lvl9pPr>
          </a:lstStyle>
          <a:p/>
        </p:txBody>
      </p:sp>
      <p:sp>
        <p:nvSpPr>
          <p:cNvPr id="26" name="Google Shape;2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2" name="Google Shape;32;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3" name="Google Shape;33;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39" name="Google Shape;39;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0" name="Google Shape;40;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1" name="Google Shape;41;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2" name="Google Shape;4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lt1"/>
              </a:buClr>
              <a:buSzPts val="3200"/>
              <a:buChar char="•"/>
              <a:defRPr sz="3200"/>
            </a:lvl1pPr>
            <a:lvl2pPr indent="-406400" lvl="1" marL="914400" algn="l">
              <a:lnSpc>
                <a:spcPct val="90000"/>
              </a:lnSpc>
              <a:spcBef>
                <a:spcPts val="500"/>
              </a:spcBef>
              <a:spcAft>
                <a:spcPts val="0"/>
              </a:spcAft>
              <a:buClr>
                <a:schemeClr val="lt1"/>
              </a:buClr>
              <a:buSzPts val="2800"/>
              <a:buChar char="•"/>
              <a:defRPr sz="2800"/>
            </a:lvl2pPr>
            <a:lvl3pPr indent="-381000" lvl="2" marL="1371600" algn="l">
              <a:lnSpc>
                <a:spcPct val="90000"/>
              </a:lnSpc>
              <a:spcBef>
                <a:spcPts val="500"/>
              </a:spcBef>
              <a:spcAft>
                <a:spcPts val="0"/>
              </a:spcAft>
              <a:buClr>
                <a:schemeClr val="lt1"/>
              </a:buClr>
              <a:buSzPts val="2400"/>
              <a:buChar char="•"/>
              <a:defRPr sz="2400"/>
            </a:lvl3pPr>
            <a:lvl4pPr indent="-355600" lvl="3" marL="1828800" algn="l">
              <a:lnSpc>
                <a:spcPct val="90000"/>
              </a:lnSpc>
              <a:spcBef>
                <a:spcPts val="500"/>
              </a:spcBef>
              <a:spcAft>
                <a:spcPts val="0"/>
              </a:spcAft>
              <a:buClr>
                <a:schemeClr val="lt1"/>
              </a:buClr>
              <a:buSzPts val="2000"/>
              <a:buChar char="•"/>
              <a:defRPr sz="2000"/>
            </a:lvl4pPr>
            <a:lvl5pPr indent="-355600" lvl="4" marL="2286000" algn="l">
              <a:lnSpc>
                <a:spcPct val="90000"/>
              </a:lnSpc>
              <a:spcBef>
                <a:spcPts val="500"/>
              </a:spcBef>
              <a:spcAft>
                <a:spcPts val="0"/>
              </a:spcAft>
              <a:buClr>
                <a:schemeClr val="lt1"/>
              </a:buClr>
              <a:buSzPts val="2000"/>
              <a:buChar char="•"/>
              <a:defRPr sz="2000"/>
            </a:lvl5pPr>
            <a:lvl6pPr indent="-355600" lvl="5" marL="2743200" algn="l">
              <a:lnSpc>
                <a:spcPct val="90000"/>
              </a:lnSpc>
              <a:spcBef>
                <a:spcPts val="500"/>
              </a:spcBef>
              <a:spcAft>
                <a:spcPts val="0"/>
              </a:spcAft>
              <a:buClr>
                <a:schemeClr val="lt1"/>
              </a:buClr>
              <a:buSzPts val="2000"/>
              <a:buChar char="•"/>
              <a:defRPr sz="2000"/>
            </a:lvl6pPr>
            <a:lvl7pPr indent="-355600" lvl="6" marL="3200400" algn="l">
              <a:lnSpc>
                <a:spcPct val="90000"/>
              </a:lnSpc>
              <a:spcBef>
                <a:spcPts val="500"/>
              </a:spcBef>
              <a:spcAft>
                <a:spcPts val="0"/>
              </a:spcAft>
              <a:buClr>
                <a:schemeClr val="lt1"/>
              </a:buClr>
              <a:buSzPts val="2000"/>
              <a:buChar char="•"/>
              <a:defRPr sz="2000"/>
            </a:lvl7pPr>
            <a:lvl8pPr indent="-355600" lvl="7" marL="3657600" algn="l">
              <a:lnSpc>
                <a:spcPct val="90000"/>
              </a:lnSpc>
              <a:spcBef>
                <a:spcPts val="500"/>
              </a:spcBef>
              <a:spcAft>
                <a:spcPts val="0"/>
              </a:spcAft>
              <a:buClr>
                <a:schemeClr val="lt1"/>
              </a:buClr>
              <a:buSzPts val="2000"/>
              <a:buChar char="•"/>
              <a:defRPr sz="2000"/>
            </a:lvl8pPr>
            <a:lvl9pPr indent="-355600" lvl="8" marL="4114800" algn="l">
              <a:lnSpc>
                <a:spcPct val="90000"/>
              </a:lnSpc>
              <a:spcBef>
                <a:spcPts val="500"/>
              </a:spcBef>
              <a:spcAft>
                <a:spcPts val="0"/>
              </a:spcAft>
              <a:buClr>
                <a:schemeClr val="lt1"/>
              </a:buClr>
              <a:buSzPts val="2000"/>
              <a:buChar char="•"/>
              <a:defRPr sz="2000"/>
            </a:lvl9pPr>
          </a:lstStyle>
          <a:p/>
        </p:txBody>
      </p:sp>
      <p:sp>
        <p:nvSpPr>
          <p:cNvPr id="57" name="Google Shape;57;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58" name="Google Shape;58;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2"/>
          <p:cNvSpPr/>
          <p:nvPr>
            <p:ph idx="2" type="pic"/>
          </p:nvPr>
        </p:nvSpPr>
        <p:spPr>
          <a:xfrm>
            <a:off x="5183188" y="987425"/>
            <a:ext cx="6172200" cy="4873625"/>
          </a:xfrm>
          <a:prstGeom prst="rect">
            <a:avLst/>
          </a:prstGeom>
          <a:noFill/>
          <a:ln>
            <a:noFill/>
          </a:ln>
        </p:spPr>
      </p:sp>
      <p:sp>
        <p:nvSpPr>
          <p:cNvPr id="64" name="Google Shape;64;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5" name="Google Shape;6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 name="Google Shape;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Google Shape;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Google Shape;1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 Id="rId4" Type="http://schemas.openxmlformats.org/officeDocument/2006/relationships/image" Target="../media/image4.jpg"/><Relationship Id="rId5" Type="http://schemas.openxmlformats.org/officeDocument/2006/relationships/image" Target="../media/image2.jpg"/><Relationship Id="rId6"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3562653" y="374235"/>
            <a:ext cx="5340096" cy="958786"/>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r>
              <a:rPr lang="en-US"/>
              <a:t>Why The Breath?</a:t>
            </a:r>
            <a:endParaRPr/>
          </a:p>
        </p:txBody>
      </p:sp>
      <p:sp>
        <p:nvSpPr>
          <p:cNvPr id="85" name="Google Shape;85;p1"/>
          <p:cNvSpPr txBox="1"/>
          <p:nvPr>
            <p:ph idx="1" type="subTitle"/>
          </p:nvPr>
        </p:nvSpPr>
        <p:spPr>
          <a:xfrm>
            <a:off x="1399032" y="5010214"/>
            <a:ext cx="9144000" cy="1655762"/>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chemeClr val="lt1"/>
              </a:buClr>
              <a:buSzPct val="100000"/>
              <a:buNone/>
            </a:pPr>
            <a:r>
              <a:rPr lang="en-US"/>
              <a:t>Lesson Curated By:</a:t>
            </a:r>
            <a:endParaRPr/>
          </a:p>
          <a:p>
            <a:pPr indent="0" lvl="0" marL="0" rtl="0" algn="ctr">
              <a:lnSpc>
                <a:spcPct val="90000"/>
              </a:lnSpc>
              <a:spcBef>
                <a:spcPts val="1000"/>
              </a:spcBef>
              <a:spcAft>
                <a:spcPts val="0"/>
              </a:spcAft>
              <a:buClr>
                <a:schemeClr val="lt1"/>
              </a:buClr>
              <a:buSzPct val="100000"/>
              <a:buNone/>
            </a:pPr>
            <a:r>
              <a:rPr lang="en-US"/>
              <a:t>Ej Chambers</a:t>
            </a:r>
            <a:endParaRPr/>
          </a:p>
          <a:p>
            <a:pPr indent="0" lvl="0" marL="0" rtl="0" algn="ctr">
              <a:lnSpc>
                <a:spcPct val="90000"/>
              </a:lnSpc>
              <a:spcBef>
                <a:spcPts val="1000"/>
              </a:spcBef>
              <a:spcAft>
                <a:spcPts val="0"/>
              </a:spcAft>
              <a:buClr>
                <a:schemeClr val="lt1"/>
              </a:buClr>
              <a:buSzPct val="100000"/>
              <a:buNone/>
            </a:pPr>
            <a:r>
              <a:rPr lang="en-US"/>
              <a:t>“Ej The Yogi”</a:t>
            </a:r>
            <a:endParaRPr/>
          </a:p>
          <a:p>
            <a:pPr indent="0" lvl="0" marL="0" rtl="0" algn="ctr">
              <a:lnSpc>
                <a:spcPct val="90000"/>
              </a:lnSpc>
              <a:spcBef>
                <a:spcPts val="1000"/>
              </a:spcBef>
              <a:spcAft>
                <a:spcPts val="0"/>
              </a:spcAft>
              <a:buClr>
                <a:schemeClr val="lt1"/>
              </a:buClr>
              <a:buSzPct val="100000"/>
              <a:buNone/>
            </a:pPr>
            <a:r>
              <a:rPr lang="en-US"/>
              <a:t>“The Prophet”</a:t>
            </a:r>
            <a:endParaRPr/>
          </a:p>
          <a:p>
            <a:pPr indent="0" lvl="0" marL="0" rtl="0" algn="ctr">
              <a:lnSpc>
                <a:spcPct val="90000"/>
              </a:lnSpc>
              <a:spcBef>
                <a:spcPts val="1000"/>
              </a:spcBef>
              <a:spcAft>
                <a:spcPts val="0"/>
              </a:spcAft>
              <a:buClr>
                <a:schemeClr val="lt1"/>
              </a:buClr>
              <a:buSzPct val="100000"/>
              <a:buNone/>
            </a:pPr>
            <a:r>
              <a:rPr lang="en-US"/>
              <a:t>“Shu”</a:t>
            </a:r>
            <a:endParaRPr/>
          </a:p>
        </p:txBody>
      </p:sp>
      <p:pic>
        <p:nvPicPr>
          <p:cNvPr descr="Atom Diagram - Universe Today" id="86" name="Google Shape;86;p1"/>
          <p:cNvPicPr preferRelativeResize="0"/>
          <p:nvPr/>
        </p:nvPicPr>
        <p:blipFill rotWithShape="1">
          <a:blip r:embed="rId3">
            <a:alphaModFix/>
          </a:blip>
          <a:srcRect b="0" l="0" r="0" t="0"/>
          <a:stretch/>
        </p:blipFill>
        <p:spPr>
          <a:xfrm>
            <a:off x="9038082" y="2030411"/>
            <a:ext cx="2382774" cy="1985645"/>
          </a:xfrm>
          <a:prstGeom prst="rect">
            <a:avLst/>
          </a:prstGeom>
          <a:noFill/>
          <a:ln>
            <a:noFill/>
          </a:ln>
        </p:spPr>
      </p:pic>
      <p:pic>
        <p:nvPicPr>
          <p:cNvPr descr="What is oxygen? Atoms, elements, chemistry - Quatr.us Study Guides" id="87" name="Google Shape;87;p1"/>
          <p:cNvPicPr preferRelativeResize="0"/>
          <p:nvPr/>
        </p:nvPicPr>
        <p:blipFill rotWithShape="1">
          <a:blip r:embed="rId4">
            <a:alphaModFix/>
          </a:blip>
          <a:srcRect b="0" l="0" r="0" t="0"/>
          <a:stretch/>
        </p:blipFill>
        <p:spPr>
          <a:xfrm>
            <a:off x="940308" y="2030411"/>
            <a:ext cx="2209800" cy="1985645"/>
          </a:xfrm>
          <a:prstGeom prst="rect">
            <a:avLst/>
          </a:prstGeom>
          <a:noFill/>
          <a:ln>
            <a:noFill/>
          </a:ln>
        </p:spPr>
      </p:pic>
      <p:sp>
        <p:nvSpPr>
          <p:cNvPr id="88" name="Google Shape;88;p1"/>
          <p:cNvSpPr txBox="1"/>
          <p:nvPr/>
        </p:nvSpPr>
        <p:spPr>
          <a:xfrm>
            <a:off x="888873" y="4016056"/>
            <a:ext cx="2209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8-infinity, eternal Life</a:t>
            </a:r>
            <a:endParaRPr/>
          </a:p>
        </p:txBody>
      </p:sp>
      <p:sp>
        <p:nvSpPr>
          <p:cNvPr id="89" name="Google Shape;89;p1"/>
          <p:cNvSpPr txBox="1"/>
          <p:nvPr/>
        </p:nvSpPr>
        <p:spPr>
          <a:xfrm>
            <a:off x="8986647" y="4016056"/>
            <a:ext cx="2485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6- man was made on the 6</a:t>
            </a:r>
            <a:r>
              <a:rPr baseline="30000" lang="en-US" sz="1800">
                <a:solidFill>
                  <a:schemeClr val="lt1"/>
                </a:solidFill>
                <a:latin typeface="Calibri"/>
                <a:ea typeface="Calibri"/>
                <a:cs typeface="Calibri"/>
                <a:sym typeface="Calibri"/>
              </a:rPr>
              <a:t>th</a:t>
            </a:r>
            <a:r>
              <a:rPr lang="en-US" sz="1800">
                <a:solidFill>
                  <a:schemeClr val="lt1"/>
                </a:solidFill>
                <a:latin typeface="Calibri"/>
                <a:ea typeface="Calibri"/>
                <a:cs typeface="Calibri"/>
                <a:sym typeface="Calibri"/>
              </a:rPr>
              <a:t> day. Genesis 1:23-31</a:t>
            </a:r>
            <a:endParaRPr/>
          </a:p>
        </p:txBody>
      </p:sp>
      <p:pic>
        <p:nvPicPr>
          <p:cNvPr descr="Infinity Sign Images – Browse 176,347 Stock Photos, Vectors, and Video |  Adobe Stock" id="90" name="Google Shape;90;p1"/>
          <p:cNvPicPr preferRelativeResize="0"/>
          <p:nvPr/>
        </p:nvPicPr>
        <p:blipFill rotWithShape="1">
          <a:blip r:embed="rId5">
            <a:alphaModFix/>
          </a:blip>
          <a:srcRect b="0" l="0" r="0" t="0"/>
          <a:stretch/>
        </p:blipFill>
        <p:spPr>
          <a:xfrm>
            <a:off x="1508760" y="4317702"/>
            <a:ext cx="1035939" cy="689370"/>
          </a:xfrm>
          <a:prstGeom prst="rect">
            <a:avLst/>
          </a:prstGeom>
          <a:noFill/>
          <a:ln>
            <a:noFill/>
          </a:ln>
        </p:spPr>
      </p:pic>
      <p:pic>
        <p:nvPicPr>
          <p:cNvPr descr="Periodic Table Wallpapers - Science Notes and Projects" id="91" name="Google Shape;91;p1"/>
          <p:cNvPicPr preferRelativeResize="0"/>
          <p:nvPr/>
        </p:nvPicPr>
        <p:blipFill rotWithShape="1">
          <a:blip r:embed="rId6">
            <a:alphaModFix/>
          </a:blip>
          <a:srcRect b="0" l="0" r="0" t="0"/>
          <a:stretch/>
        </p:blipFill>
        <p:spPr>
          <a:xfrm>
            <a:off x="3562653" y="1350707"/>
            <a:ext cx="5066693" cy="285001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31ccd4962fa_0_1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Prana, Chi/Qi/Ki, Sekhem, Holy Spirit</a:t>
            </a:r>
            <a:endParaRPr/>
          </a:p>
        </p:txBody>
      </p:sp>
      <p:sp>
        <p:nvSpPr>
          <p:cNvPr id="143" name="Google Shape;143;g31ccd4962fa_0_1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20000"/>
          </a:bodyPr>
          <a:lstStyle/>
          <a:p>
            <a:pPr indent="-255269" lvl="0" marL="228600" rtl="0" algn="l">
              <a:spcBef>
                <a:spcPts val="0"/>
              </a:spcBef>
              <a:spcAft>
                <a:spcPts val="0"/>
              </a:spcAft>
              <a:buSzPct val="100000"/>
              <a:buChar char="•"/>
            </a:pPr>
            <a:r>
              <a:rPr lang="en-US"/>
              <a:t>Now Knowing That the word Spirit breaks down to Breath, if we truly trying to connect to the SOURCE THAT IS WITHIN- we should just connect with our breath</a:t>
            </a:r>
            <a:r>
              <a:rPr b="1" i="1" lang="en-US" u="sng"/>
              <a:t>. LET YOUR BREATH GUIDE YOU- EBB AND FLOW.</a:t>
            </a:r>
            <a:endParaRPr/>
          </a:p>
          <a:p>
            <a:pPr indent="-255269" lvl="0" marL="228600" rtl="0" algn="l">
              <a:spcBef>
                <a:spcPts val="1000"/>
              </a:spcBef>
              <a:spcAft>
                <a:spcPts val="0"/>
              </a:spcAft>
              <a:buSzPct val="100000"/>
              <a:buChar char="•"/>
            </a:pPr>
            <a:r>
              <a:rPr lang="en-US"/>
              <a:t>The Pineal Gland(3</a:t>
            </a:r>
            <a:r>
              <a:rPr baseline="30000" lang="en-US"/>
              <a:t>rd</a:t>
            </a:r>
            <a:r>
              <a:rPr lang="en-US"/>
              <a:t> eye) is an endocrine gland located in the posterior aspect of the cranial fossa in the brain. Its importance is in the circadian cycle of sleep and wakefulness. *In spiritually there is a term people used called “woke”*… The main function of the pineal gland is to receive information about the state of the light-dark cycle from the environment and convey this information by the production and secretion of the hormone melatonin. The 3</a:t>
            </a:r>
            <a:r>
              <a:rPr baseline="30000" lang="en-US"/>
              <a:t>rd</a:t>
            </a:r>
            <a:r>
              <a:rPr lang="en-US"/>
              <a:t> eye, </a:t>
            </a:r>
            <a:r>
              <a:rPr lang="en-US" u="sng"/>
              <a:t>WHICH IS REALLY OUR FIRST EYE,</a:t>
            </a:r>
            <a:r>
              <a:rPr lang="en-US"/>
              <a:t> comes from the pineal gland's primary function of 'letting in light and darkness', just as our two eyes do. </a:t>
            </a:r>
            <a:endParaRPr/>
          </a:p>
          <a:p>
            <a:pPr indent="-255269" lvl="0" marL="228600" rtl="0" algn="l">
              <a:spcBef>
                <a:spcPts val="1000"/>
              </a:spcBef>
              <a:spcAft>
                <a:spcPts val="0"/>
              </a:spcAft>
              <a:buSzPct val="100000"/>
              <a:buChar char="•"/>
            </a:pPr>
            <a:r>
              <a:rPr lang="en-US"/>
              <a:t>In spirit science, The Pineal Gland is said to be “The Seat of The Soul”.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31ccd4962fa_0_1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Prana, Chi/Qi/Ki, Sekhem, Holy Spirit</a:t>
            </a:r>
            <a:endParaRPr/>
          </a:p>
        </p:txBody>
      </p:sp>
      <p:sp>
        <p:nvSpPr>
          <p:cNvPr id="149" name="Google Shape;149;g31ccd4962fa_0_1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20000"/>
          </a:bodyPr>
          <a:lstStyle/>
          <a:p>
            <a:pPr indent="-241934" lvl="0" marL="228600" rtl="0" algn="l">
              <a:spcBef>
                <a:spcPts val="1000"/>
              </a:spcBef>
              <a:spcAft>
                <a:spcPts val="0"/>
              </a:spcAft>
              <a:buSzPct val="100000"/>
              <a:buChar char="•"/>
            </a:pPr>
            <a:r>
              <a:rPr lang="en-US"/>
              <a:t>The word spirit is defined as the nonphysical part of a person which is the seat of emotions and character; the soul. The </a:t>
            </a:r>
            <a:r>
              <a:rPr lang="en-US" u="sng"/>
              <a:t>ETYMOLOGY OF THE WORD SPIRIT</a:t>
            </a:r>
            <a:r>
              <a:rPr lang="en-US"/>
              <a:t> is Breath, or to Breathe. Our emotions are what can cause are energy to get STAGNANT, which lowers our life force and can cause Energy Restrictions within our body and also can manifest as </a:t>
            </a:r>
            <a:r>
              <a:rPr b="1" i="1" lang="en-US" u="sng"/>
              <a:t>PHYSICAL DIS-EASE</a:t>
            </a:r>
            <a:r>
              <a:rPr lang="en-US"/>
              <a:t> within the Human Body. As Humans we also Want to Have Good Positive Character, with ourselves and others, so being negative; having bad thoughts, eating bad food, wishing evil upon others. Can lower your Life Force Energy. We are NOT perfect but we should damn sure </a:t>
            </a:r>
            <a:r>
              <a:rPr b="1" lang="en-US" u="sng"/>
              <a:t>STRIVE TO BE RIGHTEOUS</a:t>
            </a:r>
            <a:r>
              <a:rPr lang="en-US"/>
              <a:t>(MAAT).</a:t>
            </a:r>
            <a:endParaRPr/>
          </a:p>
          <a:p>
            <a:pPr indent="-220027" lvl="0" marL="228600" rtl="0" algn="l">
              <a:spcBef>
                <a:spcPts val="1000"/>
              </a:spcBef>
              <a:spcAft>
                <a:spcPts val="0"/>
              </a:spcAft>
              <a:buSzPct val="64285"/>
              <a:buChar char="•"/>
            </a:pPr>
            <a:r>
              <a:rPr b="1" i="1" lang="en-US" u="sng"/>
              <a:t>Becoming conscious of YOUR Breath can put you into the Realm Of what some would Call “Breath Work”. Allowing your breath to flow naturally in and out, or maybe adding some breathing techniques. </a:t>
            </a:r>
            <a:r>
              <a:rPr b="1" i="1" lang="en-US" u="sng">
                <a:latin typeface="Times New Roman"/>
                <a:ea typeface="Times New Roman"/>
                <a:cs typeface="Times New Roman"/>
                <a:sym typeface="Times New Roman"/>
              </a:rPr>
              <a:t>LET  YOUR BREATH GUIDE YOU…</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PROPER BREATHING MECHANICS </a:t>
            </a:r>
            <a:endParaRPr/>
          </a:p>
        </p:txBody>
      </p:sp>
      <p:sp>
        <p:nvSpPr>
          <p:cNvPr id="155" name="Google Shape;155;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l">
              <a:lnSpc>
                <a:spcPct val="90000"/>
              </a:lnSpc>
              <a:spcBef>
                <a:spcPts val="0"/>
              </a:spcBef>
              <a:spcAft>
                <a:spcPts val="0"/>
              </a:spcAft>
              <a:buClr>
                <a:schemeClr val="lt1"/>
              </a:buClr>
              <a:buSzPct val="100000"/>
              <a:buChar char="•"/>
            </a:pPr>
            <a:r>
              <a:rPr lang="en-US"/>
              <a:t>Recent Scientific Studies Show that nearly </a:t>
            </a:r>
            <a:r>
              <a:rPr b="1" lang="en-US" u="sng"/>
              <a:t>80%</a:t>
            </a:r>
            <a:r>
              <a:rPr lang="en-US"/>
              <a:t> of the Human Population have some type of Breathing Dysfunction, or just Straight Up don’t breathe right. Humans have Developed </a:t>
            </a:r>
            <a:r>
              <a:rPr lang="en-US" u="sng"/>
              <a:t>POOR BREATHING MECHANICS</a:t>
            </a:r>
            <a:r>
              <a:rPr lang="en-US"/>
              <a:t> over the years, as Most People are MOUTH BREATHERS-INSTEAD OF BREATHING THROUGH OUR NOSE. </a:t>
            </a:r>
            <a:endParaRPr/>
          </a:p>
          <a:p>
            <a:pPr indent="-228600" lvl="0" marL="228600" rtl="0" algn="l">
              <a:lnSpc>
                <a:spcPct val="90000"/>
              </a:lnSpc>
              <a:spcBef>
                <a:spcPts val="1000"/>
              </a:spcBef>
              <a:spcAft>
                <a:spcPts val="0"/>
              </a:spcAft>
              <a:buClr>
                <a:schemeClr val="lt1"/>
              </a:buClr>
              <a:buSzPct val="100000"/>
              <a:buChar char="•"/>
            </a:pPr>
            <a:r>
              <a:rPr b="1" i="1" lang="en-US" u="sng"/>
              <a:t>OUR NOSE WAS MADE FOR BREATHING IN AND OUT, OUR MOUTH WAS MADE TO TALK, SING, TASTE, LICK, KISS...</a:t>
            </a:r>
            <a:r>
              <a:rPr lang="en-US"/>
              <a:t> *just think of how many functions your nose has for everyday life, versus the Mouth, that should tell you something!!!*</a:t>
            </a:r>
            <a:endParaRPr/>
          </a:p>
          <a:p>
            <a:pPr indent="-228600" lvl="0" marL="228600" rtl="0" algn="l">
              <a:lnSpc>
                <a:spcPct val="90000"/>
              </a:lnSpc>
              <a:spcBef>
                <a:spcPts val="1000"/>
              </a:spcBef>
              <a:spcAft>
                <a:spcPts val="0"/>
              </a:spcAft>
              <a:buClr>
                <a:schemeClr val="lt1"/>
              </a:buClr>
              <a:buSzPct val="100000"/>
              <a:buChar char="•"/>
            </a:pPr>
            <a:r>
              <a:rPr lang="en-US"/>
              <a:t>Mouth Breathing can also gear our body to be In a state of “Fight-or-Flight”- which is our Sympathetic Nervous System. The Recovery, or the Healing, comes from Us RELAXING AND BEING CALM, this relates to Our Parasympathetic Nervous System- “Rest and Digest”.</a:t>
            </a:r>
            <a:endParaRPr/>
          </a:p>
          <a:p>
            <a:pPr indent="-228600" lvl="0" marL="228600" rtl="0" algn="l">
              <a:lnSpc>
                <a:spcPct val="90000"/>
              </a:lnSpc>
              <a:spcBef>
                <a:spcPts val="1000"/>
              </a:spcBef>
              <a:spcAft>
                <a:spcPts val="0"/>
              </a:spcAft>
              <a:buClr>
                <a:schemeClr val="lt1"/>
              </a:buClr>
              <a:buSzPct val="100000"/>
              <a:buChar char="•"/>
            </a:pPr>
            <a:r>
              <a:rPr lang="en-US"/>
              <a:t>Now look at the </a:t>
            </a:r>
            <a:r>
              <a:rPr b="1" i="1" lang="en-US" u="sng"/>
              <a:t>WORLD AS A WHOLE,</a:t>
            </a:r>
            <a:r>
              <a:rPr lang="en-US"/>
              <a:t> constantly in Wars, in survival mode, in a Fight-or-Flight Frame of Mind.</a:t>
            </a:r>
            <a:endParaRPr b="1" i="1" u="sng"/>
          </a:p>
          <a:p>
            <a:pPr indent="-77470" lvl="0" marL="228600" rtl="0" algn="l">
              <a:lnSpc>
                <a:spcPct val="90000"/>
              </a:lnSpc>
              <a:spcBef>
                <a:spcPts val="1000"/>
              </a:spcBef>
              <a:spcAft>
                <a:spcPts val="0"/>
              </a:spcAft>
              <a:buClr>
                <a:schemeClr val="lt1"/>
              </a:buClr>
              <a:buSzPct val="100000"/>
              <a:buNone/>
            </a:pPr>
            <a:r>
              <a:t/>
            </a:r>
            <a:endParaRPr u="sng"/>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PROPER BREATHING MECHANICS</a:t>
            </a:r>
            <a:endParaRPr/>
          </a:p>
        </p:txBody>
      </p:sp>
      <p:sp>
        <p:nvSpPr>
          <p:cNvPr id="161" name="Google Shape;16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l">
              <a:lnSpc>
                <a:spcPct val="90000"/>
              </a:lnSpc>
              <a:spcBef>
                <a:spcPts val="0"/>
              </a:spcBef>
              <a:spcAft>
                <a:spcPts val="0"/>
              </a:spcAft>
              <a:buClr>
                <a:schemeClr val="lt1"/>
              </a:buClr>
              <a:buSzPct val="100000"/>
              <a:buChar char="•"/>
            </a:pPr>
            <a:r>
              <a:rPr lang="en-US"/>
              <a:t>Now when you look at a baby, WHEN THEY BREATHE- THEIR STOMACH EXPANDS ALL THE WAY OUT. THEY TAKE </a:t>
            </a:r>
            <a:r>
              <a:rPr b="1" i="1" lang="en-US" u="sng"/>
              <a:t>DEEP ABDOMINAL BREATHS…</a:t>
            </a:r>
            <a:r>
              <a:rPr lang="en-US"/>
              <a:t> We can Learn something about this from the Little Ones, as they are Fresher out of Their Portal into this reality- The Programming or “The Matrix’ hasn’t got to em yet… THAT’S WHY </a:t>
            </a:r>
            <a:r>
              <a:rPr lang="en-US"/>
              <a:t>IT'S</a:t>
            </a:r>
            <a:r>
              <a:rPr lang="en-US"/>
              <a:t> GOOD TO START LIVING A POSITIVE, HEALTHY, HARMONIOUS LIFE AS YOUNG AS POSSIBLE…</a:t>
            </a:r>
            <a:endParaRPr/>
          </a:p>
          <a:p>
            <a:pPr indent="-228600" lvl="0" marL="228600" rtl="0" algn="l">
              <a:lnSpc>
                <a:spcPct val="90000"/>
              </a:lnSpc>
              <a:spcBef>
                <a:spcPts val="1000"/>
              </a:spcBef>
              <a:spcAft>
                <a:spcPts val="0"/>
              </a:spcAft>
              <a:buClr>
                <a:schemeClr val="lt1"/>
              </a:buClr>
              <a:buSzPct val="100000"/>
              <a:buChar char="•"/>
            </a:pPr>
            <a:r>
              <a:rPr lang="en-US"/>
              <a:t>The BIG expansion of the abdomen area comes from the EXPANSION OF THE DIAPHRAGM. When you look at MOST people when they breathe, their belly expands but not fully, which results in a Shortened Breath. </a:t>
            </a:r>
            <a:r>
              <a:rPr b="1" lang="en-US" u="sng"/>
              <a:t>WE DON’T WANT TO </a:t>
            </a:r>
            <a:r>
              <a:rPr b="1" i="1" lang="en-US" u="sng"/>
              <a:t>SHORT</a:t>
            </a:r>
            <a:r>
              <a:rPr b="1" lang="en-US" u="sng"/>
              <a:t> OURSELVES ON </a:t>
            </a:r>
            <a:r>
              <a:rPr b="1" i="1" lang="en-US" u="sng"/>
              <a:t>ANY </a:t>
            </a:r>
            <a:r>
              <a:rPr b="1" lang="en-US" u="sng"/>
              <a:t>LIFE FORCE ENERGY!!!</a:t>
            </a:r>
            <a:endParaRPr/>
          </a:p>
          <a:p>
            <a:pPr indent="-228600" lvl="0" marL="228600" rtl="0" algn="l">
              <a:lnSpc>
                <a:spcPct val="90000"/>
              </a:lnSpc>
              <a:spcBef>
                <a:spcPts val="1000"/>
              </a:spcBef>
              <a:spcAft>
                <a:spcPts val="0"/>
              </a:spcAft>
              <a:buClr>
                <a:schemeClr val="lt1"/>
              </a:buClr>
              <a:buSzPct val="100000"/>
              <a:buChar char="•"/>
            </a:pPr>
            <a:r>
              <a:rPr lang="en-US"/>
              <a:t>On a </a:t>
            </a:r>
            <a:r>
              <a:rPr lang="en-US" u="sng"/>
              <a:t>INHALE</a:t>
            </a:r>
            <a:r>
              <a:rPr lang="en-US"/>
              <a:t>, your diaphragm </a:t>
            </a:r>
            <a:r>
              <a:rPr i="1" lang="en-US"/>
              <a:t>contracts (tightens) and moves downward. </a:t>
            </a:r>
            <a:r>
              <a:rPr lang="en-US"/>
              <a:t>This creates more space in your chest cavity, allowing the lungs to expand, when you </a:t>
            </a:r>
            <a:r>
              <a:rPr lang="en-US" u="sng"/>
              <a:t>INHALE-</a:t>
            </a:r>
            <a:r>
              <a:rPr lang="en-US"/>
              <a:t> the diaphragm pulls down on the lungs, creating negative pressure in the chest, resulting in air flowing into your lungs. When you exhale, the opposite happens — your diaphragm relaxes and moves upward in the chest cavity.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31ccd4962fa_0_2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PROPER BREATHING MECHANICS</a:t>
            </a:r>
            <a:endParaRPr/>
          </a:p>
        </p:txBody>
      </p:sp>
      <p:sp>
        <p:nvSpPr>
          <p:cNvPr id="167" name="Google Shape;167;g31ccd4962fa_0_2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228600" lvl="0" marL="228600" rtl="0" algn="l">
              <a:spcBef>
                <a:spcPts val="0"/>
              </a:spcBef>
              <a:spcAft>
                <a:spcPts val="0"/>
              </a:spcAft>
              <a:buSzPts val="2800"/>
              <a:buChar char="•"/>
            </a:pPr>
            <a:r>
              <a:rPr lang="en-US"/>
              <a:t>Proper breathing starts in the nose and as your diaphragm expands, the belly expands and your lungs fill with air.</a:t>
            </a:r>
            <a:endParaRPr/>
          </a:p>
          <a:p>
            <a:pPr indent="-165100" lvl="0" marL="228600" rtl="0" algn="l">
              <a:spcBef>
                <a:spcPts val="0"/>
              </a:spcBef>
              <a:spcAft>
                <a:spcPts val="0"/>
              </a:spcAft>
              <a:buSzPts val="1800"/>
              <a:buChar char="•"/>
            </a:pPr>
            <a:r>
              <a:rPr lang="en-US"/>
              <a:t>THE LUNGS WERE NOT MADE FOR BREATHING… Lungs maximize the area for a gaseous exchange through the presence of alveoli which are richly supplied with blood. </a:t>
            </a:r>
            <a:r>
              <a:rPr lang="en-US" sz="3400"/>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THE BENEFITS OF </a:t>
            </a:r>
            <a:r>
              <a:rPr lang="en-US"/>
              <a:t>PROPER BREATHING MECHANICS</a:t>
            </a:r>
            <a:endParaRPr/>
          </a:p>
        </p:txBody>
      </p:sp>
      <p:sp>
        <p:nvSpPr>
          <p:cNvPr id="173" name="Google Shape;173;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None/>
            </a:pPr>
            <a:r>
              <a:t/>
            </a:r>
            <a:endParaRPr/>
          </a:p>
          <a:p>
            <a:pPr indent="-228600" lvl="0" marL="228600" rtl="0" algn="l">
              <a:lnSpc>
                <a:spcPct val="90000"/>
              </a:lnSpc>
              <a:spcBef>
                <a:spcPts val="1000"/>
              </a:spcBef>
              <a:spcAft>
                <a:spcPts val="0"/>
              </a:spcAft>
              <a:buClr>
                <a:schemeClr val="lt1"/>
              </a:buClr>
              <a:buSzPts val="2800"/>
              <a:buChar char="•"/>
            </a:pPr>
            <a:r>
              <a:rPr lang="en-US"/>
              <a:t>Diaphragmic Breathing(“abdominal breathing” or “belly breathing”) Promotes a </a:t>
            </a:r>
            <a:r>
              <a:rPr i="1" lang="en-US" u="sng"/>
              <a:t>FULL OXYGEN EXCHANGE. </a:t>
            </a:r>
            <a:endParaRPr/>
          </a:p>
          <a:p>
            <a:pPr indent="-228600" lvl="0" marL="228600" rtl="0" algn="l">
              <a:lnSpc>
                <a:spcPct val="90000"/>
              </a:lnSpc>
              <a:spcBef>
                <a:spcPts val="1000"/>
              </a:spcBef>
              <a:spcAft>
                <a:spcPts val="0"/>
              </a:spcAft>
              <a:buClr>
                <a:schemeClr val="lt1"/>
              </a:buClr>
              <a:buSzPts val="2800"/>
              <a:buChar char="•"/>
            </a:pPr>
            <a:r>
              <a:rPr lang="en-US"/>
              <a:t>DIAPHRAGMIC BREATHING ALSO SLOWS DOWN THE HEART BEAT </a:t>
            </a:r>
            <a:r>
              <a:rPr i="1" lang="en-US" u="sng"/>
              <a:t>AND CAN LOWER OR STABILIZE BLOOD PRESSURE.</a:t>
            </a:r>
            <a:endParaRPr/>
          </a:p>
          <a:p>
            <a:pPr indent="-228600" lvl="0" marL="228600" rtl="0" algn="l">
              <a:lnSpc>
                <a:spcPct val="90000"/>
              </a:lnSpc>
              <a:spcBef>
                <a:spcPts val="1000"/>
              </a:spcBef>
              <a:spcAft>
                <a:spcPts val="0"/>
              </a:spcAft>
              <a:buClr>
                <a:schemeClr val="lt1"/>
              </a:buClr>
              <a:buSzPts val="2800"/>
              <a:buChar char="•"/>
            </a:pPr>
            <a:r>
              <a:rPr lang="en-US"/>
              <a:t>*When we Rewire Ourselves to breathe Properly, A LOT IN LIFE CAN CHANGE, JUST NATURALLY- YOUR RAISING YOUR VIBRATION AND ALLOWING MORE OXYGEN INTO YOUR LUNGS-WHICH GETS MORE OXYGEN INTO YOUR BLOODSTREAM…* </a:t>
            </a:r>
            <a:r>
              <a:rPr i="1" lang="en-US" u="sng"/>
              <a:t>SELF-HEALING…*</a:t>
            </a:r>
            <a:endParaRPr/>
          </a:p>
          <a:p>
            <a:pPr indent="-50800" lvl="0" marL="228600" rtl="0" algn="l">
              <a:lnSpc>
                <a:spcPct val="90000"/>
              </a:lnSpc>
              <a:spcBef>
                <a:spcPts val="1000"/>
              </a:spcBef>
              <a:spcAft>
                <a:spcPts val="0"/>
              </a:spcAft>
              <a:buClr>
                <a:schemeClr val="lt1"/>
              </a:buClr>
              <a:buSzPts val="2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24000">
              <a:srgbClr val="C9492C"/>
            </a:gs>
            <a:gs pos="33000">
              <a:schemeClr val="accent5"/>
            </a:gs>
            <a:gs pos="57000">
              <a:schemeClr val="accent5"/>
            </a:gs>
            <a:gs pos="86000">
              <a:schemeClr val="accent5"/>
            </a:gs>
            <a:gs pos="100000">
              <a:schemeClr val="lt1"/>
            </a:gs>
          </a:gsLst>
          <a:lin ang="5400000" scaled="0"/>
        </a:gradFill>
      </p:bgPr>
    </p:bg>
    <p:spTree>
      <p:nvGrpSpPr>
        <p:cNvPr id="95" name="Shape 95"/>
        <p:cNvGrpSpPr/>
        <p:nvPr/>
      </p:nvGrpSpPr>
      <p:grpSpPr>
        <a:xfrm>
          <a:off x="0" y="0"/>
          <a:ext cx="0" cy="0"/>
          <a:chOff x="0" y="0"/>
          <a:chExt cx="0" cy="0"/>
        </a:xfrm>
      </p:grpSpPr>
      <p:sp>
        <p:nvSpPr>
          <p:cNvPr id="96" name="Google Shape;9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Why is Breathing SO IMPORTANT?</a:t>
            </a:r>
            <a:endParaRPr/>
          </a:p>
        </p:txBody>
      </p:sp>
      <p:sp>
        <p:nvSpPr>
          <p:cNvPr id="97" name="Google Shape;9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41934" lvl="0" marL="228600" rtl="0" algn="l">
              <a:lnSpc>
                <a:spcPct val="90000"/>
              </a:lnSpc>
              <a:spcBef>
                <a:spcPts val="0"/>
              </a:spcBef>
              <a:spcAft>
                <a:spcPts val="0"/>
              </a:spcAft>
              <a:buClr>
                <a:schemeClr val="lt1"/>
              </a:buClr>
              <a:buSzPct val="100000"/>
              <a:buChar char="•"/>
            </a:pPr>
            <a:r>
              <a:rPr lang="en-US"/>
              <a:t>As Human Beings, our breathing is ESSENTIAL TO OUR EXISTENCE. *IT’S THE FIRST THING WE TAKE WHEN WE ENTER THIS BODY, AND THE LAST THING WE TAKE WHEN WE LEAVE OUT THIS PHYSICAL VESSEL*</a:t>
            </a:r>
            <a:endParaRPr/>
          </a:p>
          <a:p>
            <a:pPr indent="-241934" lvl="0" marL="228600" rtl="0" algn="l">
              <a:lnSpc>
                <a:spcPct val="90000"/>
              </a:lnSpc>
              <a:spcBef>
                <a:spcPts val="1000"/>
              </a:spcBef>
              <a:spcAft>
                <a:spcPts val="0"/>
              </a:spcAft>
              <a:buClr>
                <a:schemeClr val="lt1"/>
              </a:buClr>
              <a:buSzPct val="100000"/>
              <a:buChar char="•"/>
            </a:pPr>
            <a:r>
              <a:rPr lang="en-US"/>
              <a:t>It's</a:t>
            </a:r>
            <a:r>
              <a:rPr lang="en-US"/>
              <a:t> SO ESSENTIAL that even before we come into the earthly atmosphere; The process of breathing starts, while we are in our MOTHER’S WOMBS.</a:t>
            </a:r>
            <a:endParaRPr/>
          </a:p>
          <a:p>
            <a:pPr indent="-241934" lvl="0" marL="228600" rtl="0" algn="l">
              <a:lnSpc>
                <a:spcPct val="90000"/>
              </a:lnSpc>
              <a:spcBef>
                <a:spcPts val="1000"/>
              </a:spcBef>
              <a:spcAft>
                <a:spcPts val="0"/>
              </a:spcAft>
              <a:buClr>
                <a:schemeClr val="lt1"/>
              </a:buClr>
              <a:buSzPct val="100000"/>
              <a:buChar char="•"/>
            </a:pPr>
            <a:r>
              <a:rPr lang="en-US"/>
              <a:t>Studies show that there is ONLY 1 CREATION that can live without OXYGEN, the </a:t>
            </a:r>
            <a:r>
              <a:rPr i="1" lang="en-US" u="sng"/>
              <a:t>Henneguya Salminicola.</a:t>
            </a:r>
            <a:r>
              <a:rPr lang="en-US"/>
              <a:t> A parasite organism that attaches to certain species of Salmon Fish, this organism lives through the process of </a:t>
            </a:r>
            <a:r>
              <a:rPr i="1" lang="en-US" u="sng"/>
              <a:t>Anaerobic Respiration</a:t>
            </a:r>
            <a:r>
              <a:rPr lang="en-US"/>
              <a:t> which is a process that uses electron receptors rather than molecular oxygen. Studies have also shows that this process is LESS EFFICIENT THAT AEROBIC RESPIRATION. So I ask, AS HUMANS, do we want to be MORE EFFICIENT OR LESS EFFICIENT???</a:t>
            </a:r>
            <a:endParaRPr/>
          </a:p>
          <a:p>
            <a:pPr indent="-241934" lvl="0" marL="228600" rtl="0" algn="l">
              <a:lnSpc>
                <a:spcPct val="90000"/>
              </a:lnSpc>
              <a:spcBef>
                <a:spcPts val="1000"/>
              </a:spcBef>
              <a:spcAft>
                <a:spcPts val="0"/>
              </a:spcAft>
              <a:buClr>
                <a:schemeClr val="dk1"/>
              </a:buClr>
              <a:buSzPct val="100000"/>
              <a:buChar char="•"/>
            </a:pPr>
            <a:r>
              <a:rPr lang="en-US" u="sng">
                <a:solidFill>
                  <a:schemeClr val="dk1"/>
                </a:solidFill>
              </a:rPr>
              <a:t>IF YOU WERE NOT BREATHING, YOU WOULD NOT BE LIVING!!! THIS IS A FACT!!!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Anatomy of Respiratory System(Breathing)</a:t>
            </a:r>
            <a:endParaRPr/>
          </a:p>
        </p:txBody>
      </p:sp>
      <p:sp>
        <p:nvSpPr>
          <p:cNvPr id="103" name="Google Shape;10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25000" lnSpcReduction="20000"/>
          </a:bodyPr>
          <a:lstStyle/>
          <a:p>
            <a:pPr indent="-231775" lvl="0" marL="228600" rtl="0" algn="l">
              <a:lnSpc>
                <a:spcPct val="90000"/>
              </a:lnSpc>
              <a:spcBef>
                <a:spcPts val="0"/>
              </a:spcBef>
              <a:spcAft>
                <a:spcPts val="0"/>
              </a:spcAft>
              <a:buClr>
                <a:schemeClr val="lt1"/>
              </a:buClr>
              <a:buSzPct val="100000"/>
              <a:buChar char="•"/>
            </a:pPr>
            <a:r>
              <a:rPr lang="en-US" sz="11400"/>
              <a:t>Humans, Animals, and Plants all have a Respiratory System!!! BUT HUMANS, ANIMALS, AND PLANTS ALL HAVE A DIFFERENT BIOLOGICAL MAKEUP.</a:t>
            </a:r>
            <a:endParaRPr sz="11400"/>
          </a:p>
          <a:p>
            <a:pPr indent="-231775" lvl="0" marL="228600" rtl="0" algn="l">
              <a:lnSpc>
                <a:spcPct val="90000"/>
              </a:lnSpc>
              <a:spcBef>
                <a:spcPts val="1000"/>
              </a:spcBef>
              <a:spcAft>
                <a:spcPts val="0"/>
              </a:spcAft>
              <a:buClr>
                <a:schemeClr val="lt1"/>
              </a:buClr>
              <a:buSzPct val="100000"/>
              <a:buChar char="•"/>
            </a:pPr>
            <a:r>
              <a:rPr lang="en-US" sz="11400"/>
              <a:t>The </a:t>
            </a:r>
            <a:r>
              <a:rPr lang="en-US" sz="11400" u="sng"/>
              <a:t>Human Respiratory System</a:t>
            </a:r>
            <a:r>
              <a:rPr lang="en-US" sz="11400"/>
              <a:t> is made up of various components, which shows TRULY how Amazing, Unique and Complex this Human Vessel is!!! (We are just going to go over the BASE PARTS of the Respiratory System) </a:t>
            </a:r>
            <a:endParaRPr sz="11400"/>
          </a:p>
          <a:p>
            <a:pPr indent="-231775" lvl="0" marL="228600" rtl="0" algn="l">
              <a:lnSpc>
                <a:spcPct val="90000"/>
              </a:lnSpc>
              <a:spcBef>
                <a:spcPts val="1000"/>
              </a:spcBef>
              <a:spcAft>
                <a:spcPts val="0"/>
              </a:spcAft>
              <a:buClr>
                <a:schemeClr val="lt1"/>
              </a:buClr>
              <a:buSzPct val="100000"/>
              <a:buChar char="•"/>
            </a:pPr>
            <a:r>
              <a:rPr lang="en-US" sz="11400"/>
              <a:t>NOSE/MOUTH. PHARYNX(throat). LARYNX(voice box). EPIGLOTTIS. TRACHEA(windpipe). AIRWAYS(bronchi &amp; bronchioles). ALVEOLI. CAPILLARY TUBES. </a:t>
            </a:r>
            <a:r>
              <a:rPr lang="en-US" sz="11400"/>
              <a:t>LUNGS</a:t>
            </a:r>
            <a:r>
              <a:rPr lang="en-US" sz="11400"/>
              <a:t> AND </a:t>
            </a:r>
            <a:r>
              <a:rPr lang="en-US" sz="11400"/>
              <a:t>DIAPHRAGM</a:t>
            </a:r>
            <a:r>
              <a:rPr lang="en-US" sz="11400"/>
              <a:t>.</a:t>
            </a:r>
            <a:endParaRPr sz="5600"/>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a:p>
            <a:pPr indent="-50800" lvl="0" marL="22860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7016372" y="365125"/>
            <a:ext cx="4367784" cy="254266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Calibri"/>
              <a:buNone/>
            </a:pPr>
            <a:r>
              <a:rPr lang="en-US" sz="3200"/>
              <a:t>This is a complete picture of the human respiratory system, but as said we are going to go over the Main Known Parts. </a:t>
            </a:r>
            <a:endParaRPr/>
          </a:p>
        </p:txBody>
      </p:sp>
      <p:pic>
        <p:nvPicPr>
          <p:cNvPr descr="Respiratory System Anatomy and Physiology - Nurseslabs" id="109" name="Google Shape;109;p4"/>
          <p:cNvPicPr preferRelativeResize="0"/>
          <p:nvPr>
            <p:ph idx="1" type="body"/>
          </p:nvPr>
        </p:nvPicPr>
        <p:blipFill rotWithShape="1">
          <a:blip r:embed="rId3">
            <a:alphaModFix/>
          </a:blip>
          <a:srcRect b="0" l="0" r="0" t="0"/>
          <a:stretch/>
        </p:blipFill>
        <p:spPr>
          <a:xfrm>
            <a:off x="743836" y="365125"/>
            <a:ext cx="6004436" cy="557798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ph idx="1" type="body"/>
          </p:nvPr>
        </p:nvSpPr>
        <p:spPr>
          <a:xfrm>
            <a:off x="838200" y="338328"/>
            <a:ext cx="10515600" cy="6163056"/>
          </a:xfrm>
          <a:prstGeom prst="rect">
            <a:avLst/>
          </a:prstGeom>
          <a:noFill/>
          <a:ln>
            <a:noFill/>
          </a:ln>
        </p:spPr>
        <p:txBody>
          <a:bodyPr anchorCtr="0" anchor="t" bIns="45700" lIns="91425" spcFirstLastPara="1" rIns="91425" wrap="square" tIns="45700">
            <a:normAutofit fontScale="77500" lnSpcReduction="10000"/>
          </a:bodyPr>
          <a:lstStyle/>
          <a:p>
            <a:pPr indent="-215265" lvl="0" marL="228600" rtl="0" algn="l">
              <a:lnSpc>
                <a:spcPct val="90000"/>
              </a:lnSpc>
              <a:spcBef>
                <a:spcPts val="0"/>
              </a:spcBef>
              <a:spcAft>
                <a:spcPts val="0"/>
              </a:spcAft>
              <a:buClr>
                <a:schemeClr val="lt1"/>
              </a:buClr>
              <a:buSzPct val="100000"/>
              <a:buChar char="•"/>
            </a:pPr>
            <a:r>
              <a:rPr lang="en-US"/>
              <a:t>We INHALE Oxygen through our NOSE OR MOUTH, when breathing through the nose the air is warmed, humidified, and filtered with little shelf-like bones in our nose called conchae. The oxygen then goes through our PHARYNX(throat), past our LARYNX(voicebox) into the TRACHEA(windpipe), all while passing the </a:t>
            </a:r>
            <a:r>
              <a:rPr lang="en-US"/>
              <a:t>EPLIGOTTIS</a:t>
            </a:r>
            <a:r>
              <a:rPr lang="en-US"/>
              <a:t> as well. The EPIGLOTTIS is a little “flap” located on top of our Esophagus, WHEN BREATHING this flap is down(inactive) and WHILE EATING OR DRINKING this flap becomes Active and flips up to cover our TRACHEA(windpipe). *Hence the saying from choking on food or drink “That went down the wrong pipe”… Yea it did, LITERALLY*</a:t>
            </a:r>
            <a:endParaRPr/>
          </a:p>
          <a:p>
            <a:pPr indent="-215265" lvl="0" marL="228600" rtl="0" algn="l">
              <a:lnSpc>
                <a:spcPct val="90000"/>
              </a:lnSpc>
              <a:spcBef>
                <a:spcPts val="1000"/>
              </a:spcBef>
              <a:spcAft>
                <a:spcPts val="0"/>
              </a:spcAft>
              <a:buClr>
                <a:schemeClr val="lt1"/>
              </a:buClr>
              <a:buSzPct val="100000"/>
              <a:buChar char="•"/>
            </a:pPr>
            <a:r>
              <a:rPr lang="en-US"/>
              <a:t>After the Oxygen passes the TRACHEA, it then is in the area of the lungs, entering into the BRONCHI AND THEN THE BRONCHIOLES. The BRONCHI sits right in the middle passage of the Lungs and the BRONCHIOLES spread out into the Right and left Lung. You can imagine the BRONCHI being like the Tree Stump right on top of the Ground, and the BRONCHIOLES as the roots that go into the Earth. </a:t>
            </a:r>
            <a:endParaRPr/>
          </a:p>
          <a:p>
            <a:pPr indent="-215265" lvl="0" marL="228600" rtl="0" algn="l">
              <a:lnSpc>
                <a:spcPct val="90000"/>
              </a:lnSpc>
              <a:spcBef>
                <a:spcPts val="1000"/>
              </a:spcBef>
              <a:spcAft>
                <a:spcPts val="0"/>
              </a:spcAft>
              <a:buClr>
                <a:schemeClr val="lt1"/>
              </a:buClr>
              <a:buSzPct val="100000"/>
              <a:buChar char="•"/>
            </a:pPr>
            <a:r>
              <a:rPr lang="en-US"/>
              <a:t>Once in the Bronchioles, the oxygen then is transferred into these Little Sacks on the end of them called ALVEOLI(alveolar sacs). ALVEOLI IS RESPONSIBLE FOR TAKING IN THE OXYGEN AND PUSHING OUT CARBON. At the ALEVOLI is where the Magick happens!!! There is a web-like structure around the alveoli called CAPILLARIES, OR CAPILLARY TUBES, this is where the actual gas exchange takes place- The Oxygen Atoms release from the Alveoli sacks into the Capillaries, simultaneously, while The Carbon Atoms are released from the Capillaries into the Alveoli, and once that exchange is made. EXHALE</a:t>
            </a:r>
            <a:endParaRPr/>
          </a:p>
          <a:p>
            <a:pPr indent="-77470" lvl="0" marL="22860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idx="1" type="body"/>
          </p:nvPr>
        </p:nvSpPr>
        <p:spPr>
          <a:xfrm>
            <a:off x="701040" y="435737"/>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lt1"/>
              </a:buClr>
              <a:buSzPts val="2800"/>
              <a:buChar char="•"/>
            </a:pPr>
            <a:r>
              <a:rPr lang="en-US"/>
              <a:t>All of that happens in the blink of an eye, simultaneously as you breathe throughout your day…. JUST THINK ABOUT EVERYTHING BROKEN DOWN, in simplest terms, ABOUT THE RESPIRATORY SYSTEM AND BREATHING PROCESS. WE ARE </a:t>
            </a:r>
            <a:r>
              <a:rPr b="1" i="1" lang="en-US" u="sng"/>
              <a:t>TRULY DIVINE</a:t>
            </a:r>
            <a:endParaRPr/>
          </a:p>
          <a:p>
            <a:pPr indent="-228600" lvl="0" marL="228600" rtl="0" algn="l">
              <a:lnSpc>
                <a:spcPct val="90000"/>
              </a:lnSpc>
              <a:spcBef>
                <a:spcPts val="1000"/>
              </a:spcBef>
              <a:spcAft>
                <a:spcPts val="0"/>
              </a:spcAft>
              <a:buClr>
                <a:schemeClr val="lt1"/>
              </a:buClr>
              <a:buSzPts val="2800"/>
              <a:buChar char="•"/>
            </a:pPr>
            <a:r>
              <a:rPr lang="en-US"/>
              <a:t>Just by Observing the PROCESS of breathing, we see how TRULY magickal this human body really is. This human vessel is a timeless energy machine, everything is energy-ATOMS. “</a:t>
            </a:r>
            <a:r>
              <a:rPr lang="en-US" u="sng"/>
              <a:t>We went from </a:t>
            </a:r>
            <a:r>
              <a:rPr i="1" lang="en-US" u="sng"/>
              <a:t>Atoms</a:t>
            </a:r>
            <a:r>
              <a:rPr lang="en-US" u="sng"/>
              <a:t> to </a:t>
            </a:r>
            <a:r>
              <a:rPr i="1" lang="en-US" u="sng"/>
              <a:t>Adam”. - God Zeus</a:t>
            </a:r>
            <a:endParaRPr/>
          </a:p>
          <a:p>
            <a:pPr indent="-228600" lvl="0" marL="228600" rtl="0" algn="l">
              <a:lnSpc>
                <a:spcPct val="90000"/>
              </a:lnSpc>
              <a:spcBef>
                <a:spcPts val="1000"/>
              </a:spcBef>
              <a:spcAft>
                <a:spcPts val="0"/>
              </a:spcAft>
              <a:buClr>
                <a:schemeClr val="lt1"/>
              </a:buClr>
              <a:buSzPts val="2800"/>
              <a:buChar char="•"/>
            </a:pPr>
            <a:r>
              <a:rPr lang="en-US"/>
              <a:t>From Spiritual-Physical… </a:t>
            </a:r>
            <a:r>
              <a:rPr i="1" lang="en-US" u="sng"/>
              <a:t>EVERYTHING COMES BACK TO THE BREATH</a:t>
            </a:r>
            <a:r>
              <a:rPr i="1" lang="en-US"/>
              <a:t>. </a:t>
            </a:r>
            <a:r>
              <a:rPr lang="en-US"/>
              <a:t>THE </a:t>
            </a:r>
            <a:r>
              <a:rPr b="1" i="1" lang="en-US" u="sng">
                <a:latin typeface="Times New Roman"/>
                <a:ea typeface="Times New Roman"/>
                <a:cs typeface="Times New Roman"/>
                <a:sym typeface="Times New Roman"/>
              </a:rPr>
              <a:t>FACT</a:t>
            </a:r>
            <a:r>
              <a:rPr lang="en-US">
                <a:latin typeface="Times New Roman"/>
                <a:ea typeface="Times New Roman"/>
                <a:cs typeface="Times New Roman"/>
                <a:sym typeface="Times New Roman"/>
              </a:rPr>
              <a:t> OF THE MATTER IS- IF YOU WERE NOT BREATHING, YOU WOULD NOT BE LIVING.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Prana, Chi/Qi/Ki, Sekhem, Holy Spirit</a:t>
            </a:r>
            <a:endParaRPr/>
          </a:p>
        </p:txBody>
      </p:sp>
      <p:sp>
        <p:nvSpPr>
          <p:cNvPr id="125" name="Google Shape;125;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248285" lvl="0" marL="228600" rtl="0" algn="l">
              <a:lnSpc>
                <a:spcPct val="90000"/>
              </a:lnSpc>
              <a:spcBef>
                <a:spcPts val="0"/>
              </a:spcBef>
              <a:spcAft>
                <a:spcPts val="0"/>
              </a:spcAft>
              <a:buClr>
                <a:schemeClr val="lt1"/>
              </a:buClr>
              <a:buSzPct val="100000"/>
              <a:buChar char="•"/>
            </a:pPr>
            <a:r>
              <a:rPr lang="en-US" sz="2942"/>
              <a:t>In Yogic Philosophy, as well as the Hindu religion, Prana is sometimes simply translated to “breath”. Prana is seen as a universal energy which flows in currents in and around the body. In Yogic Philosophy we can advance and expand our consciousness By TAPPING IN to the Pranic Energy within us, as well as heal ourselves. </a:t>
            </a:r>
            <a:endParaRPr sz="2942"/>
          </a:p>
          <a:p>
            <a:pPr indent="-248285" lvl="0" marL="228600" rtl="0" algn="l">
              <a:lnSpc>
                <a:spcPct val="90000"/>
              </a:lnSpc>
              <a:spcBef>
                <a:spcPts val="1000"/>
              </a:spcBef>
              <a:spcAft>
                <a:spcPts val="0"/>
              </a:spcAft>
              <a:buClr>
                <a:schemeClr val="lt1"/>
              </a:buClr>
              <a:buSzPct val="100000"/>
              <a:buChar char="•"/>
            </a:pPr>
            <a:r>
              <a:rPr lang="en-US" sz="2942"/>
              <a:t>Going away from the Hindu religion and coming to the Roots of traditional Eastern(Chinese/Japanese/Asian) Culture/medicine and martial arts. We have Chi/Qi/Ki. Chi, Qi and Ki are all interchangeable with another. These all represent YOUR LIFE FORCE, the energy that flows THROUGH YOU; AND EVERYTHING AROUND YOU. The Vital Life Force that runs through all living beings. </a:t>
            </a:r>
            <a:r>
              <a:rPr lang="en-US" sz="2942" u="sng"/>
              <a:t>EVERYTHING THAT HAS EVER BEEN CREATED, IS SOMEWHERE ON THE SPECTRUM OF CONSCIOUSNESS, EVERYTHING HAS CHI, AND EVERYTHING IS MADE UP OF ATOMS </a:t>
            </a:r>
            <a:endParaRPr sz="2942"/>
          </a:p>
          <a:p>
            <a:pPr indent="-248285" lvl="0" marL="228600" rtl="0" algn="l">
              <a:lnSpc>
                <a:spcPct val="90000"/>
              </a:lnSpc>
              <a:spcBef>
                <a:spcPts val="1000"/>
              </a:spcBef>
              <a:spcAft>
                <a:spcPts val="0"/>
              </a:spcAft>
              <a:buClr>
                <a:schemeClr val="lt1"/>
              </a:buClr>
              <a:buSzPct val="100000"/>
              <a:buChar char="•"/>
            </a:pPr>
            <a:r>
              <a:rPr lang="en-US" sz="2942"/>
              <a:t>In Kemet(Egypt) they also were aware of this Vital, Subtle Life Force energy that is </a:t>
            </a:r>
            <a:r>
              <a:rPr lang="en-US" sz="2942" u="sng"/>
              <a:t>WITHIN US AND WITHIN EVERY LIVING THING.</a:t>
            </a:r>
            <a:r>
              <a:rPr lang="en-US" sz="2942"/>
              <a:t> </a:t>
            </a:r>
            <a:r>
              <a:rPr lang="en-US" sz="2942">
                <a:latin typeface="Times New Roman"/>
                <a:ea typeface="Times New Roman"/>
                <a:cs typeface="Times New Roman"/>
                <a:sym typeface="Times New Roman"/>
              </a:rPr>
              <a:t>The Ancient Ancestors(sheps) had there Own Term- SEKHEM, OR ANKH. Sekhem, or Ankh, was seen as the Life Force Energy or power that exist within the Universe, Ankh(sekhem) is the Spiritual Essence and Spiritual Strength that resides within Humans, but </a:t>
            </a:r>
            <a:r>
              <a:rPr lang="en-US" sz="2942" u="sng">
                <a:latin typeface="Times New Roman"/>
                <a:ea typeface="Times New Roman"/>
                <a:cs typeface="Times New Roman"/>
                <a:sym typeface="Times New Roman"/>
              </a:rPr>
              <a:t>ALL LIFE </a:t>
            </a:r>
            <a:r>
              <a:rPr lang="en-US" sz="2942">
                <a:latin typeface="Times New Roman"/>
                <a:ea typeface="Times New Roman"/>
                <a:cs typeface="Times New Roman"/>
                <a:sym typeface="Times New Roman"/>
              </a:rPr>
              <a:t>DRAWS UPON THIS ANKH FORCE… SEKHEM.</a:t>
            </a:r>
            <a:endParaRPr sz="2942" u="sng"/>
          </a:p>
          <a:p>
            <a:pPr indent="-117475" lvl="0" marL="22860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31ccd4962fa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Prana, Chi/Qi/Ki, Sekhem, Holy Spirit</a:t>
            </a:r>
            <a:endParaRPr/>
          </a:p>
        </p:txBody>
      </p:sp>
      <p:sp>
        <p:nvSpPr>
          <p:cNvPr id="131" name="Google Shape;131;g31ccd4962fa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20000"/>
          </a:bodyPr>
          <a:lstStyle/>
          <a:p>
            <a:pPr indent="-295275" lvl="0" marL="228600" rtl="0" algn="l">
              <a:spcBef>
                <a:spcPts val="1000"/>
              </a:spcBef>
              <a:spcAft>
                <a:spcPts val="0"/>
              </a:spcAft>
              <a:buSzPts val="2800"/>
              <a:buChar char="•"/>
            </a:pPr>
            <a:r>
              <a:rPr lang="en-US"/>
              <a:t>Now coming down the TimeLine in Human Civilization into Modern Day Teachings… Looking at Christianity we all, more or less, have heard the term “Holy Spirit” sometime, somewhere. The Holy Spirit is seen as The Third Component of the “Holy Trinity”. </a:t>
            </a:r>
            <a:r>
              <a:rPr b="1" lang="en-US" u="sng"/>
              <a:t>TRINITY=3</a:t>
            </a:r>
            <a:r>
              <a:rPr lang="en-US" u="sng"/>
              <a:t>.</a:t>
            </a:r>
            <a:r>
              <a:rPr lang="en-US"/>
              <a:t> The Holy Spirit is seen to be an extension of “God” </a:t>
            </a:r>
            <a:r>
              <a:rPr b="1" i="1" lang="en-US" u="sng"/>
              <a:t>spiritually active </a:t>
            </a:r>
            <a:r>
              <a:rPr lang="en-US"/>
              <a:t>in the world. And it is said to be within every single one of us if we “Open Our Hearts to God” and “The Great savior Jesus Christ”. It is </a:t>
            </a:r>
            <a:r>
              <a:rPr b="1" lang="en-US" u="sng"/>
              <a:t>NO COINCIDENCE </a:t>
            </a:r>
            <a:r>
              <a:rPr lang="en-US" u="sng"/>
              <a:t>AT ALL </a:t>
            </a:r>
            <a:r>
              <a:rPr lang="en-US"/>
              <a:t>that the “Holy Spirit” is Manifested/Personified as the 3</a:t>
            </a:r>
            <a:r>
              <a:rPr baseline="30000" lang="en-US"/>
              <a:t>RD</a:t>
            </a:r>
            <a:r>
              <a:rPr lang="en-US"/>
              <a:t> COMPONENT OF THE TRINITY. </a:t>
            </a:r>
            <a:endParaRPr u="sng"/>
          </a:p>
          <a:p>
            <a:pPr indent="-292100" lvl="0" marL="228600" rtl="0" algn="l">
              <a:spcBef>
                <a:spcPts val="0"/>
              </a:spcBef>
              <a:spcAft>
                <a:spcPts val="0"/>
              </a:spcAft>
              <a:buSzPts val="2800"/>
              <a:buChar char="•"/>
            </a:pPr>
            <a:r>
              <a:rPr lang="en-US"/>
              <a:t>The word spirit is defined as the nonphysical part of a person which is the seat of emotions and character; the soul. The </a:t>
            </a:r>
            <a:r>
              <a:rPr lang="en-US" u="sng"/>
              <a:t>ETYMOLOGY OF THE WORD SPIRIT</a:t>
            </a:r>
            <a:r>
              <a:rPr lang="en-US"/>
              <a:t> comes from the Latin “Spirare” which means to Breathe.</a:t>
            </a:r>
            <a:endParaRPr u="sng"/>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31ccd4962fa_0_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Prana, Chi/Qi/Ki, Sekhem, Holy Spirit</a:t>
            </a:r>
            <a:endParaRPr/>
          </a:p>
        </p:txBody>
      </p:sp>
      <p:sp>
        <p:nvSpPr>
          <p:cNvPr id="137" name="Google Shape;137;g31ccd4962fa_0_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20000"/>
          </a:bodyPr>
          <a:lstStyle/>
          <a:p>
            <a:pPr indent="-241934" lvl="0" marL="228600" rtl="0" algn="l">
              <a:spcBef>
                <a:spcPts val="1000"/>
              </a:spcBef>
              <a:spcAft>
                <a:spcPts val="0"/>
              </a:spcAft>
              <a:buSzPct val="100000"/>
              <a:buChar char="•"/>
            </a:pPr>
            <a:r>
              <a:rPr b="1" i="1" lang="en-US" u="sng">
                <a:latin typeface="Times New Roman"/>
                <a:ea typeface="Times New Roman"/>
                <a:cs typeface="Times New Roman"/>
                <a:sym typeface="Times New Roman"/>
              </a:rPr>
              <a:t>WE ARE ALL SPIRITUAL BEINGS HAVING A HUMAN EXPERIENCE!!! </a:t>
            </a:r>
            <a:r>
              <a:rPr lang="en-US" u="sng">
                <a:latin typeface="Times New Roman"/>
                <a:ea typeface="Times New Roman"/>
                <a:cs typeface="Times New Roman"/>
                <a:sym typeface="Times New Roman"/>
              </a:rPr>
              <a:t>THINGS HAPPEN SPIRITUALLY/ENERGETICALLY/ETHERICALLY BEFORE IT MANIFEST INTO A PHYSICAL REALITY.</a:t>
            </a:r>
            <a:endParaRPr/>
          </a:p>
          <a:p>
            <a:pPr indent="-241934" lvl="0" marL="228600" rtl="0" algn="l">
              <a:spcBef>
                <a:spcPts val="1000"/>
              </a:spcBef>
              <a:spcAft>
                <a:spcPts val="0"/>
              </a:spcAft>
              <a:buSzPct val="100000"/>
              <a:buChar char="•"/>
            </a:pPr>
            <a:r>
              <a:rPr lang="en-US">
                <a:latin typeface="Times New Roman"/>
                <a:ea typeface="Times New Roman"/>
                <a:cs typeface="Times New Roman"/>
                <a:sym typeface="Times New Roman"/>
              </a:rPr>
              <a:t>Now How would one Connect To The Prana, Chi/Qi/Ki, Sekhem, The Holy Spirit??? Coming back to </a:t>
            </a:r>
            <a:r>
              <a:rPr b="1" lang="en-US" u="sng">
                <a:latin typeface="Times New Roman"/>
                <a:ea typeface="Times New Roman"/>
                <a:cs typeface="Times New Roman"/>
                <a:sym typeface="Times New Roman"/>
              </a:rPr>
              <a:t>THE FACT-</a:t>
            </a:r>
            <a:r>
              <a:rPr lang="en-US">
                <a:latin typeface="Times New Roman"/>
                <a:ea typeface="Times New Roman"/>
                <a:cs typeface="Times New Roman"/>
                <a:sym typeface="Times New Roman"/>
              </a:rPr>
              <a:t> If we were NOT BREATHING, we WOULD NOT be alive and conscious. Wouldn’t it make sense to connect to IT ALL we simply just become aware of Our Breath?</a:t>
            </a:r>
            <a:endParaRPr>
              <a:latin typeface="Times New Roman"/>
              <a:ea typeface="Times New Roman"/>
              <a:cs typeface="Times New Roman"/>
              <a:sym typeface="Times New Roman"/>
            </a:endParaRPr>
          </a:p>
          <a:p>
            <a:pPr indent="-220027" lvl="0" marL="228600" rtl="0" algn="l">
              <a:spcBef>
                <a:spcPts val="1000"/>
              </a:spcBef>
              <a:spcAft>
                <a:spcPts val="0"/>
              </a:spcAft>
              <a:buSzPct val="64285"/>
              <a:buFont typeface="Times New Roman"/>
              <a:buChar char="•"/>
            </a:pPr>
            <a:r>
              <a:rPr lang="en-US"/>
              <a:t>When we Become </a:t>
            </a:r>
            <a:r>
              <a:rPr b="1" lang="en-US"/>
              <a:t>CONSCIOUS OF OUR BREATH</a:t>
            </a:r>
            <a:r>
              <a:rPr lang="en-US"/>
              <a:t>, WE CAN IMMEDIATELY ACTIVATE OUR THIRD EYE, WHICH THEN ALLOWS OUR THIRD EYE TO BE OPEN AND ABLE TO EXPAND OURSELVES(OUR SOULS) TO DIFFERENT DIMENSIONS OF CONSCIOUSNESS. This can allow us to become “woke” as some would say, or just simply allow us to change our mindset/perception of Life to a more Harmonious View.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2023-10-20T18:24:23Z</dcterms:created>
  <dc:creator>net10</dc:creator>
</cp:coreProperties>
</file>